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8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01228"/>
            <a:ext cx="7477601" cy="2499598"/>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Airbnb Data Analysis Detailed Project Report</a:t>
            </a:r>
            <a:endParaRPr lang="en-US" sz="5249" dirty="0"/>
          </a:p>
        </p:txBody>
      </p:sp>
      <p:sp>
        <p:nvSpPr>
          <p:cNvPr id="6" name="Text 3"/>
          <p:cNvSpPr/>
          <p:nvPr/>
        </p:nvSpPr>
        <p:spPr>
          <a:xfrm>
            <a:off x="833199" y="5034082"/>
            <a:ext cx="7477601" cy="355402"/>
          </a:xfrm>
          <a:prstGeom prst="rect">
            <a:avLst/>
          </a:prstGeom>
          <a:noFill/>
          <a:ln/>
        </p:spPr>
        <p:txBody>
          <a:bodyPr wrap="none" rtlCol="0" anchor="t"/>
          <a:lstStyle/>
          <a:p>
            <a:pPr marL="0" indent="0">
              <a:lnSpc>
                <a:spcPts val="2799"/>
              </a:lnSpc>
              <a:buNone/>
            </a:pPr>
            <a:endParaRPr lang="en-US" sz="1750" dirty="0"/>
          </a:p>
        </p:txBody>
      </p:sp>
      <p:sp>
        <p:nvSpPr>
          <p:cNvPr id="7" name="Shape 4"/>
          <p:cNvSpPr/>
          <p:nvPr/>
        </p:nvSpPr>
        <p:spPr>
          <a:xfrm>
            <a:off x="833199" y="5656064"/>
            <a:ext cx="355402" cy="355402"/>
          </a:xfrm>
          <a:prstGeom prst="roundRect">
            <a:avLst>
              <a:gd name="adj" fmla="val 25726039"/>
            </a:avLst>
          </a:prstGeom>
          <a:solidFill>
            <a:srgbClr val="9D2E63"/>
          </a:solidFill>
          <a:ln w="7620">
            <a:solidFill>
              <a:srgbClr val="FFFFFF"/>
            </a:solidFill>
            <a:prstDash val="solid"/>
          </a:ln>
        </p:spPr>
      </p:sp>
      <p:sp>
        <p:nvSpPr>
          <p:cNvPr id="8" name="Text 5"/>
          <p:cNvSpPr/>
          <p:nvPr/>
        </p:nvSpPr>
        <p:spPr>
          <a:xfrm>
            <a:off x="929759" y="5760601"/>
            <a:ext cx="162163"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Source Sans Pro" pitchFamily="34" charset="0"/>
                <a:ea typeface="Source Sans Pro" pitchFamily="34" charset="-122"/>
                <a:cs typeface="Source Sans Pro" pitchFamily="34" charset="-120"/>
              </a:rPr>
              <a:t>Ra</a:t>
            </a:r>
            <a:endParaRPr lang="en-US" sz="1152" dirty="0"/>
          </a:p>
        </p:txBody>
      </p:sp>
      <p:sp>
        <p:nvSpPr>
          <p:cNvPr id="9" name="Text 6"/>
          <p:cNvSpPr/>
          <p:nvPr/>
        </p:nvSpPr>
        <p:spPr>
          <a:xfrm>
            <a:off x="1299686" y="5639395"/>
            <a:ext cx="2859643" cy="388858"/>
          </a:xfrm>
          <a:prstGeom prst="rect">
            <a:avLst/>
          </a:prstGeom>
          <a:noFill/>
          <a:ln/>
        </p:spPr>
        <p:txBody>
          <a:bodyPr wrap="none" rtlCol="0" anchor="t"/>
          <a:lstStyle/>
          <a:p>
            <a:pPr marL="0" indent="0" algn="l">
              <a:lnSpc>
                <a:spcPts val="3062"/>
              </a:lnSpc>
              <a:buNone/>
            </a:pPr>
            <a:r>
              <a:rPr lang="en-US" sz="2187" b="1" dirty="0">
                <a:solidFill>
                  <a:srgbClr val="D6E5EF"/>
                </a:solidFill>
                <a:latin typeface="Source Sans Pro" pitchFamily="34" charset="0"/>
                <a:ea typeface="Source Sans Pro" pitchFamily="34" charset="-122"/>
                <a:cs typeface="Source Sans Pro" pitchFamily="34" charset="-120"/>
              </a:rPr>
              <a:t>by Rushikesh Khandare</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10220682"/>
          </a:xfrm>
          <a:prstGeom prst="rect">
            <a:avLst/>
          </a:prstGeom>
          <a:solidFill>
            <a:srgbClr val="6EB9FC"/>
          </a:solidFill>
          <a:ln/>
        </p:spPr>
      </p:sp>
      <p:sp>
        <p:nvSpPr>
          <p:cNvPr id="4" name="Text 2"/>
          <p:cNvSpPr/>
          <p:nvPr/>
        </p:nvSpPr>
        <p:spPr>
          <a:xfrm>
            <a:off x="3838456" y="427673"/>
            <a:ext cx="3888462" cy="486013"/>
          </a:xfrm>
          <a:prstGeom prst="rect">
            <a:avLst/>
          </a:prstGeom>
          <a:noFill/>
          <a:ln/>
        </p:spPr>
        <p:txBody>
          <a:bodyPr wrap="none" rtlCol="0" anchor="t"/>
          <a:lstStyle/>
          <a:p>
            <a:pPr marL="0" indent="0">
              <a:lnSpc>
                <a:spcPts val="3827"/>
              </a:lnSpc>
              <a:buNone/>
            </a:pPr>
            <a:r>
              <a:rPr lang="en-US" sz="3062" dirty="0">
                <a:solidFill>
                  <a:srgbClr val="000000"/>
                </a:solidFill>
                <a:latin typeface="Lora" pitchFamily="34" charset="0"/>
                <a:ea typeface="Lora" pitchFamily="34" charset="-122"/>
                <a:cs typeface="Lora" pitchFamily="34" charset="-120"/>
              </a:rPr>
              <a:t>Architecture</a:t>
            </a:r>
            <a:endParaRPr lang="en-US" sz="3062" dirty="0"/>
          </a:p>
        </p:txBody>
      </p:sp>
      <p:pic>
        <p:nvPicPr>
          <p:cNvPr id="5" name="Image 0" descr="preencoded.png"/>
          <p:cNvPicPr>
            <a:picLocks noChangeAspect="1"/>
          </p:cNvPicPr>
          <p:nvPr/>
        </p:nvPicPr>
        <p:blipFill>
          <a:blip r:embed="rId3"/>
          <a:stretch>
            <a:fillRect/>
          </a:stretch>
        </p:blipFill>
        <p:spPr>
          <a:xfrm>
            <a:off x="3838456" y="1224677"/>
            <a:ext cx="6652498" cy="85683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505"/>
          </a:xfrm>
          <a:prstGeom prst="rect">
            <a:avLst/>
          </a:prstGeom>
          <a:solidFill>
            <a:srgbClr val="252833"/>
          </a:solidFill>
          <a:ln/>
        </p:spPr>
      </p:sp>
      <p:sp>
        <p:nvSpPr>
          <p:cNvPr id="4" name="Text 2"/>
          <p:cNvSpPr/>
          <p:nvPr/>
        </p:nvSpPr>
        <p:spPr>
          <a:xfrm>
            <a:off x="2469594" y="596027"/>
            <a:ext cx="5419487" cy="677466"/>
          </a:xfrm>
          <a:prstGeom prst="rect">
            <a:avLst/>
          </a:prstGeom>
          <a:noFill/>
          <a:ln/>
        </p:spPr>
        <p:txBody>
          <a:bodyPr wrap="none" rtlCol="0" anchor="t"/>
          <a:lstStyle/>
          <a:p>
            <a:pPr marL="0" indent="0">
              <a:lnSpc>
                <a:spcPts val="5334"/>
              </a:lnSpc>
              <a:buNone/>
            </a:pPr>
            <a:r>
              <a:rPr lang="en-US" sz="4267" dirty="0">
                <a:solidFill>
                  <a:srgbClr val="6EB9FC"/>
                </a:solidFill>
                <a:latin typeface="Lora" pitchFamily="34" charset="0"/>
                <a:ea typeface="Lora" pitchFamily="34" charset="-122"/>
                <a:cs typeface="Lora" pitchFamily="34" charset="-120"/>
              </a:rPr>
              <a:t>Insights</a:t>
            </a:r>
            <a:endParaRPr lang="en-US" sz="4267" dirty="0"/>
          </a:p>
        </p:txBody>
      </p:sp>
      <p:sp>
        <p:nvSpPr>
          <p:cNvPr id="5" name="Text 3"/>
          <p:cNvSpPr/>
          <p:nvPr/>
        </p:nvSpPr>
        <p:spPr>
          <a:xfrm>
            <a:off x="2469594" y="1706999"/>
            <a:ext cx="9691211" cy="346829"/>
          </a:xfrm>
          <a:prstGeom prst="rect">
            <a:avLst/>
          </a:prstGeom>
          <a:noFill/>
          <a:ln/>
        </p:spPr>
        <p:txBody>
          <a:bodyPr wrap="none" rtlCol="0" anchor="t"/>
          <a:lstStyle/>
          <a:p>
            <a:pPr marL="0" indent="0">
              <a:lnSpc>
                <a:spcPts val="2731"/>
              </a:lnSpc>
              <a:buNone/>
            </a:pPr>
            <a:r>
              <a:rPr lang="en-US" sz="1707" dirty="0">
                <a:solidFill>
                  <a:srgbClr val="D6E5EF"/>
                </a:solidFill>
                <a:latin typeface="Source Sans Pro" pitchFamily="34" charset="0"/>
                <a:ea typeface="Source Sans Pro" pitchFamily="34" charset="-122"/>
              </a:rPr>
              <a:t>Login</a:t>
            </a:r>
            <a:endParaRPr lang="en-US" sz="1707" dirty="0"/>
          </a:p>
        </p:txBody>
      </p:sp>
      <p:pic>
        <p:nvPicPr>
          <p:cNvPr id="8" name="Picture 7">
            <a:extLst>
              <a:ext uri="{FF2B5EF4-FFF2-40B4-BE49-F238E27FC236}">
                <a16:creationId xmlns:a16="http://schemas.microsoft.com/office/drawing/2014/main" id="{71827634-54FC-213B-A8B4-D7B57D1E5F51}"/>
              </a:ext>
            </a:extLst>
          </p:cNvPr>
          <p:cNvPicPr>
            <a:picLocks noChangeAspect="1"/>
          </p:cNvPicPr>
          <p:nvPr/>
        </p:nvPicPr>
        <p:blipFill>
          <a:blip r:embed="rId3"/>
          <a:stretch>
            <a:fillRect/>
          </a:stretch>
        </p:blipFill>
        <p:spPr>
          <a:xfrm>
            <a:off x="2064313" y="2228706"/>
            <a:ext cx="10941612" cy="56009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644604"/>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Insights</a:t>
            </a:r>
            <a:endParaRPr lang="en-US" sz="4374" dirty="0"/>
          </a:p>
        </p:txBody>
      </p:sp>
      <p:sp>
        <p:nvSpPr>
          <p:cNvPr id="5" name="Text 3"/>
          <p:cNvSpPr/>
          <p:nvPr/>
        </p:nvSpPr>
        <p:spPr>
          <a:xfrm>
            <a:off x="2348389" y="1783318"/>
            <a:ext cx="993350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rPr>
              <a:t>Home</a:t>
            </a:r>
            <a:endParaRPr lang="en-US" sz="1750" dirty="0"/>
          </a:p>
        </p:txBody>
      </p:sp>
      <p:sp>
        <p:nvSpPr>
          <p:cNvPr id="7" name="Text 4"/>
          <p:cNvSpPr/>
          <p:nvPr/>
        </p:nvSpPr>
        <p:spPr>
          <a:xfrm>
            <a:off x="2348389" y="7229594"/>
            <a:ext cx="9933503" cy="355402"/>
          </a:xfrm>
          <a:prstGeom prst="rect">
            <a:avLst/>
          </a:prstGeom>
          <a:noFill/>
          <a:ln/>
        </p:spPr>
        <p:txBody>
          <a:bodyPr wrap="non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1553D438-08AC-45D5-98F0-C525BBFCE4FD}"/>
              </a:ext>
            </a:extLst>
          </p:cNvPr>
          <p:cNvPicPr>
            <a:picLocks noChangeAspect="1"/>
          </p:cNvPicPr>
          <p:nvPr/>
        </p:nvPicPr>
        <p:blipFill>
          <a:blip r:embed="rId3"/>
          <a:stretch>
            <a:fillRect/>
          </a:stretch>
        </p:blipFill>
        <p:spPr>
          <a:xfrm>
            <a:off x="2348389" y="2311220"/>
            <a:ext cx="9490394" cy="5278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148"/>
          </a:xfrm>
          <a:prstGeom prst="rect">
            <a:avLst/>
          </a:prstGeom>
          <a:solidFill>
            <a:srgbClr val="252833"/>
          </a:solidFill>
          <a:ln/>
        </p:spPr>
      </p:sp>
      <p:sp>
        <p:nvSpPr>
          <p:cNvPr id="4" name="Text 2"/>
          <p:cNvSpPr/>
          <p:nvPr/>
        </p:nvSpPr>
        <p:spPr>
          <a:xfrm>
            <a:off x="2416373" y="602575"/>
            <a:ext cx="5478780" cy="684848"/>
          </a:xfrm>
          <a:prstGeom prst="rect">
            <a:avLst/>
          </a:prstGeom>
          <a:noFill/>
          <a:ln/>
        </p:spPr>
        <p:txBody>
          <a:bodyPr wrap="none" rtlCol="0" anchor="t"/>
          <a:lstStyle/>
          <a:p>
            <a:pPr marL="0" indent="0">
              <a:lnSpc>
                <a:spcPts val="5393"/>
              </a:lnSpc>
              <a:buNone/>
            </a:pPr>
            <a:r>
              <a:rPr lang="en-US" sz="4314" dirty="0">
                <a:solidFill>
                  <a:srgbClr val="6EB9FC"/>
                </a:solidFill>
                <a:latin typeface="Lora" pitchFamily="34" charset="0"/>
                <a:ea typeface="Lora" pitchFamily="34" charset="-122"/>
                <a:cs typeface="Lora" pitchFamily="34" charset="-120"/>
              </a:rPr>
              <a:t>Insights</a:t>
            </a:r>
            <a:endParaRPr lang="en-US" sz="4314" dirty="0"/>
          </a:p>
        </p:txBody>
      </p:sp>
      <p:sp>
        <p:nvSpPr>
          <p:cNvPr id="5" name="Text 3"/>
          <p:cNvSpPr/>
          <p:nvPr/>
        </p:nvSpPr>
        <p:spPr>
          <a:xfrm>
            <a:off x="2416373" y="1725692"/>
            <a:ext cx="9797534" cy="350639"/>
          </a:xfrm>
          <a:prstGeom prst="rect">
            <a:avLst/>
          </a:prstGeom>
          <a:noFill/>
          <a:ln/>
        </p:spPr>
        <p:txBody>
          <a:bodyPr wrap="none" rtlCol="0" anchor="t"/>
          <a:lstStyle/>
          <a:p>
            <a:pPr marL="0" indent="0">
              <a:lnSpc>
                <a:spcPts val="2761"/>
              </a:lnSpc>
              <a:buNone/>
            </a:pPr>
            <a:r>
              <a:rPr lang="en-US" sz="1726" dirty="0">
                <a:solidFill>
                  <a:srgbClr val="D6E5EF"/>
                </a:solidFill>
                <a:latin typeface="Source Sans Pro" pitchFamily="34" charset="0"/>
                <a:ea typeface="Source Sans Pro" pitchFamily="34" charset="-122"/>
              </a:rPr>
              <a:t>Overall</a:t>
            </a:r>
            <a:endParaRPr lang="en-US" sz="1726" dirty="0"/>
          </a:p>
        </p:txBody>
      </p:sp>
      <p:pic>
        <p:nvPicPr>
          <p:cNvPr id="8" name="Picture 7">
            <a:extLst>
              <a:ext uri="{FF2B5EF4-FFF2-40B4-BE49-F238E27FC236}">
                <a16:creationId xmlns:a16="http://schemas.microsoft.com/office/drawing/2014/main" id="{898CDA61-0114-D52C-9CBB-A759A4A8B408}"/>
              </a:ext>
            </a:extLst>
          </p:cNvPr>
          <p:cNvPicPr>
            <a:picLocks noChangeAspect="1"/>
          </p:cNvPicPr>
          <p:nvPr/>
        </p:nvPicPr>
        <p:blipFill>
          <a:blip r:embed="rId3"/>
          <a:stretch>
            <a:fillRect/>
          </a:stretch>
        </p:blipFill>
        <p:spPr>
          <a:xfrm>
            <a:off x="2936718" y="2198596"/>
            <a:ext cx="9318906" cy="5278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443163" y="599837"/>
            <a:ext cx="5449014" cy="681157"/>
          </a:xfrm>
          <a:prstGeom prst="rect">
            <a:avLst/>
          </a:prstGeom>
          <a:noFill/>
          <a:ln/>
        </p:spPr>
        <p:txBody>
          <a:bodyPr wrap="none" rtlCol="0" anchor="t"/>
          <a:lstStyle/>
          <a:p>
            <a:pPr marL="0" indent="0">
              <a:lnSpc>
                <a:spcPts val="5363"/>
              </a:lnSpc>
              <a:buNone/>
            </a:pPr>
            <a:r>
              <a:rPr lang="en-US" sz="4291" dirty="0">
                <a:solidFill>
                  <a:srgbClr val="6EB9FC"/>
                </a:solidFill>
                <a:latin typeface="Lora" pitchFamily="34" charset="0"/>
                <a:ea typeface="Lora" pitchFamily="34" charset="-122"/>
                <a:cs typeface="Lora" pitchFamily="34" charset="-120"/>
              </a:rPr>
              <a:t>Insights</a:t>
            </a:r>
            <a:endParaRPr lang="en-US" sz="4291" dirty="0"/>
          </a:p>
        </p:txBody>
      </p:sp>
      <p:sp>
        <p:nvSpPr>
          <p:cNvPr id="5" name="Text 3"/>
          <p:cNvSpPr/>
          <p:nvPr/>
        </p:nvSpPr>
        <p:spPr>
          <a:xfrm>
            <a:off x="2443163" y="1716881"/>
            <a:ext cx="9744075" cy="348734"/>
          </a:xfrm>
          <a:prstGeom prst="rect">
            <a:avLst/>
          </a:prstGeom>
          <a:noFill/>
          <a:ln/>
        </p:spPr>
        <p:txBody>
          <a:bodyPr wrap="none" rtlCol="0" anchor="t"/>
          <a:lstStyle/>
          <a:p>
            <a:pPr marL="0" indent="0">
              <a:lnSpc>
                <a:spcPts val="2746"/>
              </a:lnSpc>
              <a:buNone/>
            </a:pPr>
            <a:r>
              <a:rPr lang="en-US" sz="1716" dirty="0">
                <a:solidFill>
                  <a:srgbClr val="D6E5EF"/>
                </a:solidFill>
                <a:latin typeface="Source Sans Pro" pitchFamily="34" charset="0"/>
                <a:ea typeface="Source Sans Pro" pitchFamily="34" charset="-122"/>
              </a:rPr>
              <a:t>Reviews</a:t>
            </a:r>
            <a:endParaRPr lang="en-US" sz="1716" dirty="0"/>
          </a:p>
        </p:txBody>
      </p:sp>
      <p:pic>
        <p:nvPicPr>
          <p:cNvPr id="8" name="Picture 7">
            <a:extLst>
              <a:ext uri="{FF2B5EF4-FFF2-40B4-BE49-F238E27FC236}">
                <a16:creationId xmlns:a16="http://schemas.microsoft.com/office/drawing/2014/main" id="{DBF83C6C-3DA2-E42E-1DA0-3DD919414C99}"/>
              </a:ext>
            </a:extLst>
          </p:cNvPr>
          <p:cNvPicPr>
            <a:picLocks noChangeAspect="1"/>
          </p:cNvPicPr>
          <p:nvPr/>
        </p:nvPicPr>
        <p:blipFill>
          <a:blip r:embed="rId3"/>
          <a:stretch>
            <a:fillRect/>
          </a:stretch>
        </p:blipFill>
        <p:spPr>
          <a:xfrm>
            <a:off x="2582001" y="2200846"/>
            <a:ext cx="10034404" cy="56308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486257"/>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NovyPro Dashboard</a:t>
            </a:r>
            <a:endParaRPr lang="en-US" sz="4374" dirty="0"/>
          </a:p>
        </p:txBody>
      </p:sp>
      <p:pic>
        <p:nvPicPr>
          <p:cNvPr id="7" name="Picture 6">
            <a:extLst>
              <a:ext uri="{FF2B5EF4-FFF2-40B4-BE49-F238E27FC236}">
                <a16:creationId xmlns:a16="http://schemas.microsoft.com/office/drawing/2014/main" id="{C7A148E4-3586-00E4-61A3-A5B6FAB4138F}"/>
              </a:ext>
            </a:extLst>
          </p:cNvPr>
          <p:cNvPicPr>
            <a:picLocks noChangeAspect="1"/>
          </p:cNvPicPr>
          <p:nvPr/>
        </p:nvPicPr>
        <p:blipFill>
          <a:blip r:embed="rId3"/>
          <a:stretch>
            <a:fillRect/>
          </a:stretch>
        </p:blipFill>
        <p:spPr>
          <a:xfrm>
            <a:off x="2073005" y="2406312"/>
            <a:ext cx="10484389" cy="53152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643771"/>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QUESTIONS</a:t>
            </a:r>
            <a:endParaRPr lang="en-US" sz="4374" dirty="0"/>
          </a:p>
        </p:txBody>
      </p:sp>
      <p:sp>
        <p:nvSpPr>
          <p:cNvPr id="5" name="Text 3"/>
          <p:cNvSpPr/>
          <p:nvPr/>
        </p:nvSpPr>
        <p:spPr>
          <a:xfrm>
            <a:off x="2348389" y="1782485"/>
            <a:ext cx="993350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Q1) What’s the source of data?</a:t>
            </a:r>
            <a:endParaRPr lang="en-US" sz="1750" dirty="0"/>
          </a:p>
        </p:txBody>
      </p:sp>
      <p:sp>
        <p:nvSpPr>
          <p:cNvPr id="6" name="Text 4"/>
          <p:cNvSpPr/>
          <p:nvPr/>
        </p:nvSpPr>
        <p:spPr>
          <a:xfrm>
            <a:off x="2348389" y="2387798"/>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dataset is taken from ineuron</a:t>
            </a:r>
            <a:endParaRPr lang="en-US" sz="1750" dirty="0"/>
          </a:p>
        </p:txBody>
      </p:sp>
      <p:sp>
        <p:nvSpPr>
          <p:cNvPr id="7" name="Text 5"/>
          <p:cNvSpPr/>
          <p:nvPr/>
        </p:nvSpPr>
        <p:spPr>
          <a:xfrm>
            <a:off x="2348389" y="2993112"/>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Q2) What was the type of data?</a:t>
            </a:r>
            <a:endParaRPr lang="en-US" sz="1750" dirty="0"/>
          </a:p>
        </p:txBody>
      </p:sp>
      <p:sp>
        <p:nvSpPr>
          <p:cNvPr id="8" name="Text 6"/>
          <p:cNvSpPr/>
          <p:nvPr/>
        </p:nvSpPr>
        <p:spPr>
          <a:xfrm>
            <a:off x="2348389" y="3598426"/>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data was the combination of numerical and Categorical values.</a:t>
            </a:r>
            <a:endParaRPr lang="en-US" sz="1750" dirty="0"/>
          </a:p>
        </p:txBody>
      </p:sp>
      <p:sp>
        <p:nvSpPr>
          <p:cNvPr id="9" name="Text 7"/>
          <p:cNvSpPr/>
          <p:nvPr/>
        </p:nvSpPr>
        <p:spPr>
          <a:xfrm>
            <a:off x="2348389" y="4203740"/>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Q 3) What techniques were you using for data pre-processing?</a:t>
            </a:r>
            <a:endParaRPr lang="en-US" sz="1750" dirty="0"/>
          </a:p>
        </p:txBody>
      </p:sp>
      <p:sp>
        <p:nvSpPr>
          <p:cNvPr id="10" name="Text 8"/>
          <p:cNvSpPr/>
          <p:nvPr/>
        </p:nvSpPr>
        <p:spPr>
          <a:xfrm>
            <a:off x="2348389" y="4809053"/>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Removing unwanted attributes</a:t>
            </a:r>
            <a:endParaRPr lang="en-US" sz="1750" dirty="0"/>
          </a:p>
        </p:txBody>
      </p:sp>
      <p:sp>
        <p:nvSpPr>
          <p:cNvPr id="11" name="Text 9"/>
          <p:cNvSpPr/>
          <p:nvPr/>
        </p:nvSpPr>
        <p:spPr>
          <a:xfrm>
            <a:off x="2348389" y="5414367"/>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Visualizing relation of independent variables with each other and output variables</a:t>
            </a:r>
            <a:endParaRPr lang="en-US" sz="1750" dirty="0"/>
          </a:p>
        </p:txBody>
      </p:sp>
      <p:sp>
        <p:nvSpPr>
          <p:cNvPr id="12" name="Text 10"/>
          <p:cNvSpPr/>
          <p:nvPr/>
        </p:nvSpPr>
        <p:spPr>
          <a:xfrm>
            <a:off x="2348389" y="6019681"/>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Checking and changing Distribution of continuous values</a:t>
            </a:r>
            <a:endParaRPr lang="en-US" sz="1750" dirty="0"/>
          </a:p>
        </p:txBody>
      </p:sp>
      <p:sp>
        <p:nvSpPr>
          <p:cNvPr id="13" name="Text 11"/>
          <p:cNvSpPr/>
          <p:nvPr/>
        </p:nvSpPr>
        <p:spPr>
          <a:xfrm>
            <a:off x="2348389" y="6624995"/>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Removing outliers</a:t>
            </a:r>
            <a:endParaRPr lang="en-US" sz="1750" dirty="0"/>
          </a:p>
        </p:txBody>
      </p:sp>
      <p:sp>
        <p:nvSpPr>
          <p:cNvPr id="14" name="Text 12"/>
          <p:cNvSpPr/>
          <p:nvPr/>
        </p:nvSpPr>
        <p:spPr>
          <a:xfrm>
            <a:off x="2348389" y="7230308"/>
            <a:ext cx="9933503"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Cleaning data and imputing if null values are present.</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5156359"/>
            <a:ext cx="606040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                       Thank you</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740"/>
            <a:ext cx="14630400" cy="8242340"/>
          </a:xfrm>
          <a:prstGeom prst="rect">
            <a:avLst/>
          </a:prstGeom>
          <a:solidFill>
            <a:srgbClr val="252833"/>
          </a:solidFill>
          <a:ln/>
        </p:spPr>
        <p:txBody>
          <a:bodyPr/>
          <a:lstStyle/>
          <a:p>
            <a:endParaRPr lang="en-IN" dirty="0"/>
          </a:p>
        </p:txBody>
      </p:sp>
      <p:sp>
        <p:nvSpPr>
          <p:cNvPr id="4" name="Text 1"/>
          <p:cNvSpPr/>
          <p:nvPr/>
        </p:nvSpPr>
        <p:spPr>
          <a:xfrm>
            <a:off x="3396853" y="481965"/>
            <a:ext cx="4382214"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Project Details:</a:t>
            </a:r>
            <a:endParaRPr lang="en-US" sz="3451" dirty="0"/>
          </a:p>
        </p:txBody>
      </p:sp>
      <p:sp>
        <p:nvSpPr>
          <p:cNvPr id="5" name="Text 2"/>
          <p:cNvSpPr/>
          <p:nvPr/>
        </p:nvSpPr>
        <p:spPr>
          <a:xfrm>
            <a:off x="3572113" y="1493044"/>
            <a:ext cx="356389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Project Title</a:t>
            </a:r>
            <a:endParaRPr lang="en-US" sz="3451" dirty="0"/>
          </a:p>
        </p:txBody>
      </p:sp>
      <p:sp>
        <p:nvSpPr>
          <p:cNvPr id="6" name="Text 3"/>
          <p:cNvSpPr/>
          <p:nvPr/>
        </p:nvSpPr>
        <p:spPr>
          <a:xfrm>
            <a:off x="7494151" y="1493044"/>
            <a:ext cx="3563898" cy="3286839"/>
          </a:xfrm>
          <a:prstGeom prst="rect">
            <a:avLst/>
          </a:prstGeom>
          <a:noFill/>
          <a:ln/>
        </p:spPr>
        <p:txBody>
          <a:bodyPr wrap="squar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Airbnb Data Analysis  </a:t>
            </a:r>
            <a:endParaRPr lang="en-US" sz="3451" dirty="0"/>
          </a:p>
        </p:txBody>
      </p:sp>
      <p:sp>
        <p:nvSpPr>
          <p:cNvPr id="7" name="Shape 4"/>
          <p:cNvSpPr/>
          <p:nvPr/>
        </p:nvSpPr>
        <p:spPr>
          <a:xfrm>
            <a:off x="3396853" y="4892635"/>
            <a:ext cx="7836575" cy="1321118"/>
          </a:xfrm>
          <a:prstGeom prst="rect">
            <a:avLst/>
          </a:prstGeom>
          <a:solidFill>
            <a:srgbClr val="363A4A"/>
          </a:solidFill>
          <a:ln/>
        </p:spPr>
      </p:sp>
      <p:sp>
        <p:nvSpPr>
          <p:cNvPr id="8" name="Text 5"/>
          <p:cNvSpPr/>
          <p:nvPr/>
        </p:nvSpPr>
        <p:spPr>
          <a:xfrm>
            <a:off x="3572113" y="5005388"/>
            <a:ext cx="356389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Technology</a:t>
            </a:r>
            <a:endParaRPr lang="en-US" sz="3451" dirty="0"/>
          </a:p>
        </p:txBody>
      </p:sp>
      <p:sp>
        <p:nvSpPr>
          <p:cNvPr id="9" name="Text 6"/>
          <p:cNvSpPr/>
          <p:nvPr/>
        </p:nvSpPr>
        <p:spPr>
          <a:xfrm>
            <a:off x="7494151" y="5005388"/>
            <a:ext cx="3563898" cy="1095613"/>
          </a:xfrm>
          <a:prstGeom prst="rect">
            <a:avLst/>
          </a:prstGeom>
          <a:noFill/>
          <a:ln/>
        </p:spPr>
        <p:txBody>
          <a:bodyPr wrap="squar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Business intelligence</a:t>
            </a:r>
            <a:endParaRPr lang="en-US" sz="3451" dirty="0"/>
          </a:p>
        </p:txBody>
      </p:sp>
      <p:sp>
        <p:nvSpPr>
          <p:cNvPr id="10" name="Text 7"/>
          <p:cNvSpPr/>
          <p:nvPr/>
        </p:nvSpPr>
        <p:spPr>
          <a:xfrm>
            <a:off x="3572113" y="6326505"/>
            <a:ext cx="356389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Domain </a:t>
            </a:r>
            <a:endParaRPr lang="en-US" sz="3451" dirty="0"/>
          </a:p>
        </p:txBody>
      </p:sp>
      <p:sp>
        <p:nvSpPr>
          <p:cNvPr id="11" name="Text 8"/>
          <p:cNvSpPr/>
          <p:nvPr/>
        </p:nvSpPr>
        <p:spPr>
          <a:xfrm>
            <a:off x="7315200" y="6326505"/>
            <a:ext cx="391822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rPr>
              <a:t>Business Analytics</a:t>
            </a:r>
            <a:endParaRPr lang="en-US" sz="3451" dirty="0"/>
          </a:p>
        </p:txBody>
      </p:sp>
      <p:sp>
        <p:nvSpPr>
          <p:cNvPr id="12" name="Shape 9"/>
          <p:cNvSpPr/>
          <p:nvPr/>
        </p:nvSpPr>
        <p:spPr>
          <a:xfrm>
            <a:off x="3396853" y="6987064"/>
            <a:ext cx="7836575" cy="773311"/>
          </a:xfrm>
          <a:prstGeom prst="rect">
            <a:avLst/>
          </a:prstGeom>
          <a:solidFill>
            <a:srgbClr val="363A4A"/>
          </a:solidFill>
          <a:ln/>
        </p:spPr>
      </p:sp>
      <p:sp>
        <p:nvSpPr>
          <p:cNvPr id="13" name="Text 10"/>
          <p:cNvSpPr/>
          <p:nvPr/>
        </p:nvSpPr>
        <p:spPr>
          <a:xfrm>
            <a:off x="3572113" y="7099816"/>
            <a:ext cx="356389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PDifficulty level</a:t>
            </a:r>
            <a:endParaRPr lang="en-US" sz="3451" dirty="0"/>
          </a:p>
        </p:txBody>
      </p:sp>
      <p:sp>
        <p:nvSpPr>
          <p:cNvPr id="14" name="Text 11"/>
          <p:cNvSpPr/>
          <p:nvPr/>
        </p:nvSpPr>
        <p:spPr>
          <a:xfrm>
            <a:off x="7494151" y="7099816"/>
            <a:ext cx="3563898" cy="547807"/>
          </a:xfrm>
          <a:prstGeom prst="rect">
            <a:avLst/>
          </a:prstGeom>
          <a:noFill/>
          <a:ln/>
        </p:spPr>
        <p:txBody>
          <a:bodyPr wrap="none" rtlCol="0" anchor="t"/>
          <a:lstStyle/>
          <a:p>
            <a:pPr marL="0" indent="0">
              <a:lnSpc>
                <a:spcPts val="4313"/>
              </a:lnSpc>
              <a:buNone/>
            </a:pPr>
            <a:r>
              <a:rPr lang="en-US" sz="3451" dirty="0">
                <a:solidFill>
                  <a:srgbClr val="6EB9FC"/>
                </a:solidFill>
                <a:latin typeface="Lora" pitchFamily="34" charset="0"/>
                <a:ea typeface="Lora" pitchFamily="34" charset="-122"/>
                <a:cs typeface="Lora" pitchFamily="34" charset="-120"/>
              </a:rPr>
              <a:t>Advanced </a:t>
            </a:r>
            <a:endParaRPr lang="en-US" sz="345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329452"/>
            <a:ext cx="9306401"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Analyzing Google Apps Store Dataset</a:t>
            </a:r>
            <a:endParaRPr lang="en-US" sz="4374" dirty="0"/>
          </a:p>
        </p:txBody>
      </p:sp>
      <p:sp>
        <p:nvSpPr>
          <p:cNvPr id="6" name="Shape 3"/>
          <p:cNvSpPr/>
          <p:nvPr/>
        </p:nvSpPr>
        <p:spPr>
          <a:xfrm>
            <a:off x="1152644" y="3051453"/>
            <a:ext cx="27742" cy="3848695"/>
          </a:xfrm>
          <a:prstGeom prst="rect">
            <a:avLst/>
          </a:prstGeom>
          <a:solidFill>
            <a:srgbClr val="6EB9FC"/>
          </a:solidFill>
          <a:ln/>
        </p:spPr>
      </p:sp>
      <p:sp>
        <p:nvSpPr>
          <p:cNvPr id="7" name="Shape 4"/>
          <p:cNvSpPr/>
          <p:nvPr/>
        </p:nvSpPr>
        <p:spPr>
          <a:xfrm>
            <a:off x="1416427" y="3461087"/>
            <a:ext cx="777597" cy="27742"/>
          </a:xfrm>
          <a:prstGeom prst="rect">
            <a:avLst/>
          </a:prstGeom>
          <a:solidFill>
            <a:srgbClr val="6EB9FC"/>
          </a:solidFill>
          <a:ln/>
        </p:spPr>
      </p:sp>
      <p:sp>
        <p:nvSpPr>
          <p:cNvPr id="8" name="Shape 5"/>
          <p:cNvSpPr/>
          <p:nvPr/>
        </p:nvSpPr>
        <p:spPr>
          <a:xfrm>
            <a:off x="916484" y="3225046"/>
            <a:ext cx="499943" cy="499943"/>
          </a:xfrm>
          <a:prstGeom prst="roundRect">
            <a:avLst>
              <a:gd name="adj" fmla="val 13333"/>
            </a:avLst>
          </a:prstGeom>
          <a:solidFill>
            <a:srgbClr val="363A4A"/>
          </a:solidFill>
          <a:ln/>
        </p:spPr>
      </p:sp>
      <p:sp>
        <p:nvSpPr>
          <p:cNvPr id="9" name="Text 6"/>
          <p:cNvSpPr/>
          <p:nvPr/>
        </p:nvSpPr>
        <p:spPr>
          <a:xfrm>
            <a:off x="1105793" y="3266718"/>
            <a:ext cx="121325"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2388513" y="3273623"/>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Objective</a:t>
            </a:r>
            <a:endParaRPr lang="en-US" sz="2187" dirty="0"/>
          </a:p>
        </p:txBody>
      </p:sp>
      <p:sp>
        <p:nvSpPr>
          <p:cNvPr id="11" name="Text 8"/>
          <p:cNvSpPr/>
          <p:nvPr/>
        </p:nvSpPr>
        <p:spPr>
          <a:xfrm>
            <a:off x="2388513" y="3754041"/>
            <a:ext cx="7751088"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objective involves applying various business intelligence tools such as Tableau or Power BI to understand insights from the data effectively.</a:t>
            </a:r>
            <a:endParaRPr lang="en-US" sz="1750" dirty="0"/>
          </a:p>
        </p:txBody>
      </p:sp>
      <p:sp>
        <p:nvSpPr>
          <p:cNvPr id="12" name="Shape 9"/>
          <p:cNvSpPr/>
          <p:nvPr/>
        </p:nvSpPr>
        <p:spPr>
          <a:xfrm>
            <a:off x="1416427" y="5318820"/>
            <a:ext cx="777597" cy="27742"/>
          </a:xfrm>
          <a:prstGeom prst="rect">
            <a:avLst/>
          </a:prstGeom>
          <a:solidFill>
            <a:srgbClr val="6EB9FC"/>
          </a:solidFill>
          <a:ln/>
        </p:spPr>
      </p:sp>
      <p:sp>
        <p:nvSpPr>
          <p:cNvPr id="13" name="Shape 10"/>
          <p:cNvSpPr/>
          <p:nvPr/>
        </p:nvSpPr>
        <p:spPr>
          <a:xfrm>
            <a:off x="916484" y="5082778"/>
            <a:ext cx="499943" cy="499943"/>
          </a:xfrm>
          <a:prstGeom prst="roundRect">
            <a:avLst>
              <a:gd name="adj" fmla="val 13333"/>
            </a:avLst>
          </a:prstGeom>
          <a:solidFill>
            <a:srgbClr val="363A4A"/>
          </a:solidFill>
          <a:ln/>
        </p:spPr>
      </p:sp>
      <p:sp>
        <p:nvSpPr>
          <p:cNvPr id="14" name="Text 11"/>
          <p:cNvSpPr/>
          <p:nvPr/>
        </p:nvSpPr>
        <p:spPr>
          <a:xfrm>
            <a:off x="1076861" y="5124450"/>
            <a:ext cx="17907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2388513" y="5131356"/>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Problem Statement</a:t>
            </a:r>
            <a:endParaRPr lang="en-US" sz="2187" dirty="0"/>
          </a:p>
        </p:txBody>
      </p:sp>
      <p:sp>
        <p:nvSpPr>
          <p:cNvPr id="16" name="Text 13"/>
          <p:cNvSpPr/>
          <p:nvPr/>
        </p:nvSpPr>
        <p:spPr>
          <a:xfrm>
            <a:off x="2388513" y="5611773"/>
            <a:ext cx="7751088" cy="1471933"/>
          </a:xfrm>
          <a:prstGeom prst="rect">
            <a:avLst/>
          </a:prstGeom>
          <a:noFill/>
          <a:ln/>
        </p:spPr>
        <p:txBody>
          <a:bodyPr wrap="square" rtlCol="0" anchor="t"/>
          <a:lstStyle/>
          <a:p>
            <a:pPr marL="0" indent="0" algn="ctr">
              <a:lnSpc>
                <a:spcPts val="2799"/>
              </a:lnSpc>
              <a:buNone/>
            </a:pPr>
            <a:r>
              <a:rPr lang="en-US" sz="1600" dirty="0">
                <a:solidFill>
                  <a:schemeClr val="bg1"/>
                </a:solidFill>
                <a:latin typeface="Source Sans Pro" panose="020B0503030403020204" pitchFamily="34" charset="0"/>
                <a:ea typeface="Source Sans Pro" panose="020B0503030403020204" pitchFamily="34" charset="0"/>
              </a:rPr>
              <a:t>Since 2008, guests and hosts have used Airbnb to expand on travelling possibilities and present more unique, personalized way of experiencing the world. This data file includes all needed information to find out more about hosts, geographical availability, necessary metrics to make predictions and draw conclusions.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31552"/>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736062"/>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Insight Generation</a:t>
            </a:r>
            <a:endParaRPr lang="en-US" sz="4374" dirty="0"/>
          </a:p>
        </p:txBody>
      </p:sp>
      <p:sp>
        <p:nvSpPr>
          <p:cNvPr id="6" name="Shape 3"/>
          <p:cNvSpPr/>
          <p:nvPr/>
        </p:nvSpPr>
        <p:spPr>
          <a:xfrm>
            <a:off x="2348389" y="4937284"/>
            <a:ext cx="499943" cy="499943"/>
          </a:xfrm>
          <a:prstGeom prst="roundRect">
            <a:avLst>
              <a:gd name="adj" fmla="val 13333"/>
            </a:avLst>
          </a:prstGeom>
          <a:solidFill>
            <a:srgbClr val="363A4A"/>
          </a:solidFill>
          <a:ln/>
        </p:spPr>
      </p:sp>
      <p:sp>
        <p:nvSpPr>
          <p:cNvPr id="7" name="Text 4"/>
          <p:cNvSpPr/>
          <p:nvPr/>
        </p:nvSpPr>
        <p:spPr>
          <a:xfrm>
            <a:off x="2537698" y="4978956"/>
            <a:ext cx="121325"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3070503" y="5013603"/>
            <a:ext cx="3346013"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Technological Dominance</a:t>
            </a:r>
            <a:endParaRPr lang="en-US" sz="2187" dirty="0"/>
          </a:p>
        </p:txBody>
      </p:sp>
      <p:sp>
        <p:nvSpPr>
          <p:cNvPr id="9" name="Text 6"/>
          <p:cNvSpPr/>
          <p:nvPr/>
        </p:nvSpPr>
        <p:spPr>
          <a:xfrm>
            <a:off x="3070503" y="5494020"/>
            <a:ext cx="4133612" cy="1421606"/>
          </a:xfrm>
          <a:prstGeom prst="rect">
            <a:avLst/>
          </a:prstGeom>
          <a:noFill/>
          <a:ln/>
        </p:spPr>
        <p:txBody>
          <a:bodyPr wrap="square" rtlCol="0" anchor="t"/>
          <a:lstStyle/>
          <a:p>
            <a:pPr marL="0" indent="0">
              <a:lnSpc>
                <a:spcPts val="2799"/>
              </a:lnSpc>
              <a:buNone/>
            </a:pPr>
            <a:r>
              <a:rPr lang="en-US" sz="1600" b="0" i="0" dirty="0">
                <a:solidFill>
                  <a:srgbClr val="E3E3E3"/>
                </a:solidFill>
                <a:effectLst/>
                <a:highlight>
                  <a:srgbClr val="131314"/>
                </a:highlight>
                <a:latin typeface="Source Sans Pro" panose="020B0503030403020204" pitchFamily="34" charset="0"/>
                <a:ea typeface="Source Sans Pro" panose="020B0503030403020204" pitchFamily="34" charset="0"/>
              </a:rPr>
              <a:t>This could include listings data, booking data, user data (hosts and guests), and potentially external data sources like public location information or competitor listings.</a:t>
            </a:r>
            <a:endParaRPr lang="en-US" sz="1750" dirty="0">
              <a:latin typeface="Source Sans Pro" panose="020B0503030403020204" pitchFamily="34" charset="0"/>
              <a:ea typeface="Source Sans Pro" panose="020B0503030403020204" pitchFamily="34" charset="0"/>
            </a:endParaRPr>
          </a:p>
        </p:txBody>
      </p:sp>
      <p:sp>
        <p:nvSpPr>
          <p:cNvPr id="10" name="Shape 7"/>
          <p:cNvSpPr/>
          <p:nvPr/>
        </p:nvSpPr>
        <p:spPr>
          <a:xfrm>
            <a:off x="7426285" y="4937284"/>
            <a:ext cx="499943" cy="499943"/>
          </a:xfrm>
          <a:prstGeom prst="roundRect">
            <a:avLst>
              <a:gd name="adj" fmla="val 13333"/>
            </a:avLst>
          </a:prstGeom>
          <a:solidFill>
            <a:srgbClr val="363A4A"/>
          </a:solidFill>
          <a:ln/>
        </p:spPr>
      </p:sp>
      <p:sp>
        <p:nvSpPr>
          <p:cNvPr id="11" name="Text 8"/>
          <p:cNvSpPr/>
          <p:nvPr/>
        </p:nvSpPr>
        <p:spPr>
          <a:xfrm>
            <a:off x="7586663" y="4978956"/>
            <a:ext cx="17907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8148399" y="5013603"/>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 Mining</a:t>
            </a:r>
            <a:endParaRPr lang="en-US" sz="2187" dirty="0"/>
          </a:p>
        </p:txBody>
      </p:sp>
      <p:sp>
        <p:nvSpPr>
          <p:cNvPr id="13" name="Text 10"/>
          <p:cNvSpPr/>
          <p:nvPr/>
        </p:nvSpPr>
        <p:spPr>
          <a:xfrm>
            <a:off x="8148399" y="5494020"/>
            <a:ext cx="4133612"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Utilizing data mining techniques, critical metrics and factors can be extracted from vast datasets, enabling the discernment of meaningful relationships between attributes.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238964"/>
            <a:ext cx="6827401"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Dataset Analysis Approach</a:t>
            </a:r>
            <a:endParaRPr lang="en-US" sz="4374" dirty="0"/>
          </a:p>
        </p:txBody>
      </p:sp>
      <p:sp>
        <p:nvSpPr>
          <p:cNvPr id="5" name="Text 3"/>
          <p:cNvSpPr/>
          <p:nvPr/>
        </p:nvSpPr>
        <p:spPr>
          <a:xfrm>
            <a:off x="2348389" y="2488763"/>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Tools Utilization</a:t>
            </a:r>
            <a:endParaRPr lang="en-US" sz="2187" dirty="0"/>
          </a:p>
        </p:txBody>
      </p:sp>
      <p:sp>
        <p:nvSpPr>
          <p:cNvPr id="6" name="Text 4"/>
          <p:cNvSpPr/>
          <p:nvPr/>
        </p:nvSpPr>
        <p:spPr>
          <a:xfrm>
            <a:off x="2348389" y="3058120"/>
            <a:ext cx="4695706"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Utilizing tools like Tableau or Power BI to visualize data and gain deep insights.</a:t>
            </a:r>
            <a:endParaRPr lang="en-US" sz="1750" dirty="0"/>
          </a:p>
        </p:txBody>
      </p:sp>
      <p:pic>
        <p:nvPicPr>
          <p:cNvPr id="7" name="Image 0" descr="preencoded.png"/>
          <p:cNvPicPr>
            <a:picLocks noChangeAspect="1"/>
          </p:cNvPicPr>
          <p:nvPr/>
        </p:nvPicPr>
        <p:blipFill>
          <a:blip r:embed="rId3"/>
          <a:stretch>
            <a:fillRect/>
          </a:stretch>
        </p:blipFill>
        <p:spPr>
          <a:xfrm>
            <a:off x="2348389" y="4257854"/>
            <a:ext cx="4695706" cy="2721888"/>
          </a:xfrm>
          <a:prstGeom prst="rect">
            <a:avLst/>
          </a:prstGeom>
        </p:spPr>
      </p:pic>
      <p:sp>
        <p:nvSpPr>
          <p:cNvPr id="8" name="Text 5"/>
          <p:cNvSpPr/>
          <p:nvPr/>
        </p:nvSpPr>
        <p:spPr>
          <a:xfrm>
            <a:off x="7593687" y="2488763"/>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Visual Understanding</a:t>
            </a:r>
            <a:endParaRPr lang="en-US" sz="2187" dirty="0"/>
          </a:p>
        </p:txBody>
      </p:sp>
      <p:sp>
        <p:nvSpPr>
          <p:cNvPr id="9" name="Text 6"/>
          <p:cNvSpPr/>
          <p:nvPr/>
        </p:nvSpPr>
        <p:spPr>
          <a:xfrm>
            <a:off x="7593687" y="3058120"/>
            <a:ext cx="4695706"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Visualizing data using modern technology to gain a clear understanding of trends and patterns.</a:t>
            </a:r>
            <a:endParaRPr lang="en-US" sz="1750" dirty="0"/>
          </a:p>
        </p:txBody>
      </p:sp>
      <p:pic>
        <p:nvPicPr>
          <p:cNvPr id="12" name="Picture 11">
            <a:extLst>
              <a:ext uri="{FF2B5EF4-FFF2-40B4-BE49-F238E27FC236}">
                <a16:creationId xmlns:a16="http://schemas.microsoft.com/office/drawing/2014/main" id="{97C74014-F658-0478-B52E-B67987A35D7D}"/>
              </a:ext>
            </a:extLst>
          </p:cNvPr>
          <p:cNvPicPr>
            <a:picLocks noChangeAspect="1"/>
          </p:cNvPicPr>
          <p:nvPr/>
        </p:nvPicPr>
        <p:blipFill>
          <a:blip r:embed="rId4"/>
          <a:stretch>
            <a:fillRect/>
          </a:stretch>
        </p:blipFill>
        <p:spPr>
          <a:xfrm>
            <a:off x="7314765" y="4236691"/>
            <a:ext cx="5440535" cy="2721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876425"/>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 Mining Results</a:t>
            </a:r>
            <a:endParaRPr lang="en-US" sz="4374" dirty="0"/>
          </a:p>
        </p:txBody>
      </p:sp>
      <p:pic>
        <p:nvPicPr>
          <p:cNvPr id="5" name="Image 0" descr="preencoded.png"/>
          <p:cNvPicPr>
            <a:picLocks noChangeAspect="1"/>
          </p:cNvPicPr>
          <p:nvPr/>
        </p:nvPicPr>
        <p:blipFill>
          <a:blip r:embed="rId3"/>
          <a:stretch>
            <a:fillRect/>
          </a:stretch>
        </p:blipFill>
        <p:spPr>
          <a:xfrm>
            <a:off x="2348389" y="3015139"/>
            <a:ext cx="3311128" cy="888682"/>
          </a:xfrm>
          <a:prstGeom prst="rect">
            <a:avLst/>
          </a:prstGeom>
        </p:spPr>
      </p:pic>
      <p:sp>
        <p:nvSpPr>
          <p:cNvPr id="6" name="Text 3"/>
          <p:cNvSpPr/>
          <p:nvPr/>
        </p:nvSpPr>
        <p:spPr>
          <a:xfrm>
            <a:off x="2570559" y="4237077"/>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Data Extraction</a:t>
            </a:r>
            <a:endParaRPr lang="en-US" sz="2187" dirty="0"/>
          </a:p>
        </p:txBody>
      </p:sp>
      <p:sp>
        <p:nvSpPr>
          <p:cNvPr id="7" name="Text 4"/>
          <p:cNvSpPr/>
          <p:nvPr/>
        </p:nvSpPr>
        <p:spPr>
          <a:xfrm>
            <a:off x="2570559" y="4717494"/>
            <a:ext cx="2866787"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Extracted significant insights through data mining techniques.</a:t>
            </a:r>
            <a:endParaRPr lang="en-US" sz="1750" dirty="0"/>
          </a:p>
        </p:txBody>
      </p:sp>
      <p:pic>
        <p:nvPicPr>
          <p:cNvPr id="8" name="Image 1" descr="preencoded.png"/>
          <p:cNvPicPr>
            <a:picLocks noChangeAspect="1"/>
          </p:cNvPicPr>
          <p:nvPr/>
        </p:nvPicPr>
        <p:blipFill>
          <a:blip r:embed="rId4"/>
          <a:stretch>
            <a:fillRect/>
          </a:stretch>
        </p:blipFill>
        <p:spPr>
          <a:xfrm>
            <a:off x="5659517" y="3015139"/>
            <a:ext cx="3311128" cy="888682"/>
          </a:xfrm>
          <a:prstGeom prst="rect">
            <a:avLst/>
          </a:prstGeom>
        </p:spPr>
      </p:pic>
      <p:sp>
        <p:nvSpPr>
          <p:cNvPr id="9" name="Text 5"/>
          <p:cNvSpPr/>
          <p:nvPr/>
        </p:nvSpPr>
        <p:spPr>
          <a:xfrm>
            <a:off x="5881687" y="4237077"/>
            <a:ext cx="2866787"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Insightful Relationships</a:t>
            </a:r>
            <a:endParaRPr lang="en-US" sz="2187" dirty="0"/>
          </a:p>
        </p:txBody>
      </p:sp>
      <p:sp>
        <p:nvSpPr>
          <p:cNvPr id="10" name="Text 6"/>
          <p:cNvSpPr/>
          <p:nvPr/>
        </p:nvSpPr>
        <p:spPr>
          <a:xfrm>
            <a:off x="5881687" y="5064681"/>
            <a:ext cx="2866787"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Identified meaningful relationships between various attributes.</a:t>
            </a:r>
            <a:endParaRPr lang="en-US" sz="1750" dirty="0"/>
          </a:p>
        </p:txBody>
      </p:sp>
      <p:pic>
        <p:nvPicPr>
          <p:cNvPr id="11" name="Image 2" descr="preencoded.png"/>
          <p:cNvPicPr>
            <a:picLocks noChangeAspect="1"/>
          </p:cNvPicPr>
          <p:nvPr/>
        </p:nvPicPr>
        <p:blipFill>
          <a:blip r:embed="rId5"/>
          <a:stretch>
            <a:fillRect/>
          </a:stretch>
        </p:blipFill>
        <p:spPr>
          <a:xfrm>
            <a:off x="8970645" y="3015139"/>
            <a:ext cx="3311247" cy="888682"/>
          </a:xfrm>
          <a:prstGeom prst="rect">
            <a:avLst/>
          </a:prstGeom>
        </p:spPr>
      </p:pic>
      <p:sp>
        <p:nvSpPr>
          <p:cNvPr id="12" name="Text 7"/>
          <p:cNvSpPr/>
          <p:nvPr/>
        </p:nvSpPr>
        <p:spPr>
          <a:xfrm>
            <a:off x="9192816" y="4237077"/>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Trend Analysis</a:t>
            </a:r>
            <a:endParaRPr lang="en-US" sz="2187" dirty="0"/>
          </a:p>
        </p:txBody>
      </p:sp>
      <p:sp>
        <p:nvSpPr>
          <p:cNvPr id="13" name="Text 8"/>
          <p:cNvSpPr/>
          <p:nvPr/>
        </p:nvSpPr>
        <p:spPr>
          <a:xfrm>
            <a:off x="9192816" y="4717494"/>
            <a:ext cx="2866906"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Analyzed trends within the dataset to gain valuable insights.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2422208"/>
            <a:ext cx="6166366"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Data Visualization Tools</a:t>
            </a:r>
            <a:endParaRPr lang="en-US" sz="4374" dirty="0"/>
          </a:p>
        </p:txBody>
      </p:sp>
      <p:sp>
        <p:nvSpPr>
          <p:cNvPr id="5" name="Text 3"/>
          <p:cNvSpPr/>
          <p:nvPr/>
        </p:nvSpPr>
        <p:spPr>
          <a:xfrm>
            <a:off x="2348389" y="3672007"/>
            <a:ext cx="4800124" cy="666512"/>
          </a:xfrm>
          <a:prstGeom prst="rect">
            <a:avLst/>
          </a:prstGeom>
          <a:noFill/>
          <a:ln/>
        </p:spPr>
        <p:txBody>
          <a:bodyPr wrap="none" rtlCol="0" anchor="t"/>
          <a:lstStyle/>
          <a:p>
            <a:pPr marL="0" indent="0" algn="ctr">
              <a:lnSpc>
                <a:spcPts val="5249"/>
              </a:lnSpc>
              <a:buNone/>
            </a:pPr>
            <a:r>
              <a:rPr lang="en-US" sz="5249" dirty="0">
                <a:solidFill>
                  <a:srgbClr val="6EB9FC"/>
                </a:solidFill>
                <a:latin typeface="Lora" pitchFamily="34" charset="0"/>
              </a:rPr>
              <a:t>1</a:t>
            </a:r>
            <a:endParaRPr lang="en-US" sz="5249" dirty="0"/>
          </a:p>
        </p:txBody>
      </p:sp>
      <p:sp>
        <p:nvSpPr>
          <p:cNvPr id="6" name="Text 4"/>
          <p:cNvSpPr/>
          <p:nvPr/>
        </p:nvSpPr>
        <p:spPr>
          <a:xfrm>
            <a:off x="3359706" y="4616172"/>
            <a:ext cx="2777490" cy="347186"/>
          </a:xfrm>
          <a:prstGeom prst="rect">
            <a:avLst/>
          </a:prstGeom>
          <a:noFill/>
          <a:ln/>
        </p:spPr>
        <p:txBody>
          <a:bodyPr wrap="none" rtlCol="0" anchor="t"/>
          <a:lstStyle/>
          <a:p>
            <a:pPr marL="0" indent="0" algn="ctr">
              <a:lnSpc>
                <a:spcPts val="2734"/>
              </a:lnSpc>
              <a:buNone/>
            </a:pPr>
            <a:r>
              <a:rPr lang="en-US" sz="2187" dirty="0">
                <a:solidFill>
                  <a:srgbClr val="6EB9FC"/>
                </a:solidFill>
                <a:latin typeface="Lora" pitchFamily="34" charset="0"/>
                <a:ea typeface="Lora" pitchFamily="34" charset="-122"/>
                <a:cs typeface="Lora" pitchFamily="34" charset="-120"/>
              </a:rPr>
              <a:t>Data Representation</a:t>
            </a:r>
            <a:endParaRPr lang="en-US" sz="2187" dirty="0"/>
          </a:p>
        </p:txBody>
      </p:sp>
      <p:sp>
        <p:nvSpPr>
          <p:cNvPr id="7" name="Text 5"/>
          <p:cNvSpPr/>
          <p:nvPr/>
        </p:nvSpPr>
        <p:spPr>
          <a:xfrm>
            <a:off x="2348389" y="5096589"/>
            <a:ext cx="4800124" cy="710803"/>
          </a:xfrm>
          <a:prstGeom prst="rect">
            <a:avLst/>
          </a:prstGeom>
          <a:noFill/>
          <a:ln/>
        </p:spPr>
        <p:txBody>
          <a:bodyPr wrap="square" rtlCol="0" anchor="t"/>
          <a:lstStyle/>
          <a:p>
            <a:pPr marL="0" indent="0" algn="ctr">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Visualized data to represent the unique attributes and metrics within the dataset.</a:t>
            </a:r>
            <a:endParaRPr lang="en-US" sz="1750" dirty="0"/>
          </a:p>
        </p:txBody>
      </p:sp>
      <p:sp>
        <p:nvSpPr>
          <p:cNvPr id="8" name="Text 6"/>
          <p:cNvSpPr/>
          <p:nvPr/>
        </p:nvSpPr>
        <p:spPr>
          <a:xfrm>
            <a:off x="7481768" y="3672007"/>
            <a:ext cx="4800124" cy="666512"/>
          </a:xfrm>
          <a:prstGeom prst="rect">
            <a:avLst/>
          </a:prstGeom>
          <a:noFill/>
          <a:ln/>
        </p:spPr>
        <p:txBody>
          <a:bodyPr wrap="none" rtlCol="0" anchor="t"/>
          <a:lstStyle/>
          <a:p>
            <a:pPr marL="0" indent="0" algn="ctr">
              <a:lnSpc>
                <a:spcPts val="5249"/>
              </a:lnSpc>
              <a:buNone/>
            </a:pPr>
            <a:r>
              <a:rPr lang="en-US" sz="5249" dirty="0">
                <a:solidFill>
                  <a:srgbClr val="6EB9FC"/>
                </a:solidFill>
                <a:latin typeface="Lora" pitchFamily="34" charset="0"/>
                <a:ea typeface="Lora" pitchFamily="34" charset="-122"/>
                <a:cs typeface="Lora" pitchFamily="34" charset="-120"/>
              </a:rPr>
              <a:t>2</a:t>
            </a:r>
            <a:endParaRPr lang="en-US" sz="5249" dirty="0"/>
          </a:p>
        </p:txBody>
      </p:sp>
      <p:sp>
        <p:nvSpPr>
          <p:cNvPr id="9" name="Text 7"/>
          <p:cNvSpPr/>
          <p:nvPr/>
        </p:nvSpPr>
        <p:spPr>
          <a:xfrm>
            <a:off x="8493085" y="4616172"/>
            <a:ext cx="2777490" cy="347186"/>
          </a:xfrm>
          <a:prstGeom prst="rect">
            <a:avLst/>
          </a:prstGeom>
          <a:noFill/>
          <a:ln/>
        </p:spPr>
        <p:txBody>
          <a:bodyPr wrap="none" rtlCol="0" anchor="t"/>
          <a:lstStyle/>
          <a:p>
            <a:pPr marL="0" indent="0" algn="ctr">
              <a:lnSpc>
                <a:spcPts val="2734"/>
              </a:lnSpc>
              <a:buNone/>
            </a:pPr>
            <a:r>
              <a:rPr lang="en-US" sz="2187" dirty="0">
                <a:solidFill>
                  <a:srgbClr val="6EB9FC"/>
                </a:solidFill>
                <a:latin typeface="Lora" pitchFamily="34" charset="0"/>
                <a:ea typeface="Lora" pitchFamily="34" charset="-122"/>
                <a:cs typeface="Lora" pitchFamily="34" charset="-120"/>
              </a:rPr>
              <a:t>Insightful Insights</a:t>
            </a:r>
            <a:endParaRPr lang="en-US" sz="2187" dirty="0"/>
          </a:p>
        </p:txBody>
      </p:sp>
      <p:sp>
        <p:nvSpPr>
          <p:cNvPr id="10" name="Text 8"/>
          <p:cNvSpPr/>
          <p:nvPr/>
        </p:nvSpPr>
        <p:spPr>
          <a:xfrm>
            <a:off x="7481768" y="5096589"/>
            <a:ext cx="4800124" cy="710803"/>
          </a:xfrm>
          <a:prstGeom prst="rect">
            <a:avLst/>
          </a:prstGeom>
          <a:noFill/>
          <a:ln/>
        </p:spPr>
        <p:txBody>
          <a:bodyPr wrap="square" rtlCol="0" anchor="t"/>
          <a:lstStyle/>
          <a:p>
            <a:pPr marL="0" indent="0" algn="ctr">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Provided deep insights into the dataset through effective visualization techniques.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sp>
      <p:sp>
        <p:nvSpPr>
          <p:cNvPr id="6" name="Text 3"/>
          <p:cNvSpPr/>
          <p:nvPr/>
        </p:nvSpPr>
        <p:spPr>
          <a:xfrm>
            <a:off x="2348389" y="2605445"/>
            <a:ext cx="8680847"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Enhancing Technological Insights</a:t>
            </a:r>
            <a:endParaRPr lang="en-US" sz="4374" dirty="0"/>
          </a:p>
        </p:txBody>
      </p:sp>
      <p:sp>
        <p:nvSpPr>
          <p:cNvPr id="7" name="Shape 4"/>
          <p:cNvSpPr/>
          <p:nvPr/>
        </p:nvSpPr>
        <p:spPr>
          <a:xfrm>
            <a:off x="2348389" y="3633073"/>
            <a:ext cx="4855726" cy="1990963"/>
          </a:xfrm>
          <a:prstGeom prst="roundRect">
            <a:avLst>
              <a:gd name="adj" fmla="val 3348"/>
            </a:avLst>
          </a:prstGeom>
          <a:solidFill>
            <a:srgbClr val="363A4A"/>
          </a:solidFill>
          <a:ln/>
        </p:spPr>
      </p:sp>
      <p:sp>
        <p:nvSpPr>
          <p:cNvPr id="8" name="Text 5"/>
          <p:cNvSpPr/>
          <p:nvPr/>
        </p:nvSpPr>
        <p:spPr>
          <a:xfrm>
            <a:off x="2570559" y="3855244"/>
            <a:ext cx="3116461"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Interactive Visualization</a:t>
            </a:r>
            <a:endParaRPr lang="en-US" sz="2187" dirty="0"/>
          </a:p>
        </p:txBody>
      </p:sp>
      <p:sp>
        <p:nvSpPr>
          <p:cNvPr id="9" name="Text 6"/>
          <p:cNvSpPr/>
          <p:nvPr/>
        </p:nvSpPr>
        <p:spPr>
          <a:xfrm>
            <a:off x="2570559" y="4335661"/>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Implementing interactive visualization methodologies to gain an in-depth understanding of technology trends.</a:t>
            </a:r>
            <a:endParaRPr lang="en-US" sz="1750" dirty="0"/>
          </a:p>
        </p:txBody>
      </p:sp>
      <p:sp>
        <p:nvSpPr>
          <p:cNvPr id="10" name="Shape 7"/>
          <p:cNvSpPr/>
          <p:nvPr/>
        </p:nvSpPr>
        <p:spPr>
          <a:xfrm>
            <a:off x="7426285" y="3633073"/>
            <a:ext cx="4855726" cy="1990963"/>
          </a:xfrm>
          <a:prstGeom prst="roundRect">
            <a:avLst>
              <a:gd name="adj" fmla="val 3348"/>
            </a:avLst>
          </a:prstGeom>
          <a:solidFill>
            <a:srgbClr val="363A4A"/>
          </a:solidFill>
          <a:ln/>
        </p:spPr>
      </p:sp>
      <p:sp>
        <p:nvSpPr>
          <p:cNvPr id="11" name="Text 8"/>
          <p:cNvSpPr/>
          <p:nvPr/>
        </p:nvSpPr>
        <p:spPr>
          <a:xfrm>
            <a:off x="7648456" y="3855244"/>
            <a:ext cx="3804523"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Data-Driven Decision Making</a:t>
            </a:r>
            <a:endParaRPr lang="en-US" sz="2187" dirty="0"/>
          </a:p>
        </p:txBody>
      </p:sp>
      <p:sp>
        <p:nvSpPr>
          <p:cNvPr id="12" name="Text 9"/>
          <p:cNvSpPr/>
          <p:nvPr/>
        </p:nvSpPr>
        <p:spPr>
          <a:xfrm>
            <a:off x="7648456" y="4335661"/>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Utilizing data-driven visual insights to make informed decisions within the technology domain.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2552938"/>
            <a:ext cx="6039803"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Technology Integration</a:t>
            </a:r>
            <a:endParaRPr lang="en-US" sz="4374" dirty="0"/>
          </a:p>
        </p:txBody>
      </p:sp>
      <p:sp>
        <p:nvSpPr>
          <p:cNvPr id="5" name="Text 3"/>
          <p:cNvSpPr/>
          <p:nvPr/>
        </p:nvSpPr>
        <p:spPr>
          <a:xfrm>
            <a:off x="2570559" y="3832503"/>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Integration of Technology</a:t>
            </a:r>
            <a:endParaRPr lang="en-US" sz="1750" dirty="0"/>
          </a:p>
        </p:txBody>
      </p:sp>
      <p:sp>
        <p:nvSpPr>
          <p:cNvPr id="6" name="Text 4"/>
          <p:cNvSpPr/>
          <p:nvPr/>
        </p:nvSpPr>
        <p:spPr>
          <a:xfrm>
            <a:off x="7541062" y="3832503"/>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Utilized modern technology integration for comprehensive data analysis.</a:t>
            </a:r>
            <a:endParaRPr lang="en-US" sz="1750" dirty="0"/>
          </a:p>
        </p:txBody>
      </p:sp>
      <p:sp>
        <p:nvSpPr>
          <p:cNvPr id="7" name="Shape 5"/>
          <p:cNvSpPr/>
          <p:nvPr/>
        </p:nvSpPr>
        <p:spPr>
          <a:xfrm>
            <a:off x="2348389" y="4684157"/>
            <a:ext cx="9933503" cy="992505"/>
          </a:xfrm>
          <a:prstGeom prst="rect">
            <a:avLst/>
          </a:prstGeom>
          <a:solidFill>
            <a:srgbClr val="363A4A"/>
          </a:solidFill>
          <a:ln/>
        </p:spPr>
      </p:sp>
      <p:sp>
        <p:nvSpPr>
          <p:cNvPr id="8" name="Text 6"/>
          <p:cNvSpPr/>
          <p:nvPr/>
        </p:nvSpPr>
        <p:spPr>
          <a:xfrm>
            <a:off x="2570559" y="482500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Data-Driven Approach</a:t>
            </a:r>
            <a:endParaRPr lang="en-US" sz="1750" dirty="0"/>
          </a:p>
        </p:txBody>
      </p:sp>
      <p:sp>
        <p:nvSpPr>
          <p:cNvPr id="9" name="Text 7"/>
          <p:cNvSpPr/>
          <p:nvPr/>
        </p:nvSpPr>
        <p:spPr>
          <a:xfrm>
            <a:off x="7541062" y="4825008"/>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Applied a data-driven approach to technology analysis for robust insights.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449</Words>
  <Application>Microsoft Office PowerPoint</Application>
  <PresentationFormat>Custom</PresentationFormat>
  <Paragraphs>94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DEEPALI SHINDE</cp:lastModifiedBy>
  <cp:revision>3</cp:revision>
  <dcterms:created xsi:type="dcterms:W3CDTF">2024-03-02T09:48:41Z</dcterms:created>
  <dcterms:modified xsi:type="dcterms:W3CDTF">2024-04-21T15:39:04Z</dcterms:modified>
</cp:coreProperties>
</file>